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256" r:id="rId2"/>
    <p:sldId id="346" r:id="rId3"/>
    <p:sldId id="345" r:id="rId4"/>
    <p:sldId id="349" r:id="rId5"/>
    <p:sldId id="350" r:id="rId6"/>
    <p:sldId id="351" r:id="rId7"/>
    <p:sldId id="353" r:id="rId8"/>
    <p:sldId id="354" r:id="rId9"/>
    <p:sldId id="355" r:id="rId10"/>
    <p:sldId id="356" r:id="rId11"/>
    <p:sldId id="331" r:id="rId12"/>
    <p:sldId id="302" r:id="rId13"/>
    <p:sldId id="303" r:id="rId14"/>
    <p:sldId id="306" r:id="rId15"/>
    <p:sldId id="340" r:id="rId16"/>
    <p:sldId id="325" r:id="rId17"/>
    <p:sldId id="321" r:id="rId18"/>
    <p:sldId id="323" r:id="rId19"/>
    <p:sldId id="324" r:id="rId20"/>
    <p:sldId id="344" r:id="rId21"/>
    <p:sldId id="337" r:id="rId22"/>
    <p:sldId id="341" r:id="rId23"/>
    <p:sldId id="339" r:id="rId24"/>
    <p:sldId id="318" r:id="rId25"/>
    <p:sldId id="319" r:id="rId26"/>
    <p:sldId id="320" r:id="rId2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96" autoAdjust="0"/>
  </p:normalViewPr>
  <p:slideViewPr>
    <p:cSldViewPr>
      <p:cViewPr>
        <p:scale>
          <a:sx n="70" d="100"/>
          <a:sy n="70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60"/>
    </p:cViewPr>
  </p:sorterViewPr>
  <p:notesViewPr>
    <p:cSldViewPr>
      <p:cViewPr varScale="1">
        <p:scale>
          <a:sx n="51" d="100"/>
          <a:sy n="51" d="100"/>
        </p:scale>
        <p:origin x="-2670" y="-63"/>
      </p:cViewPr>
      <p:guideLst>
        <p:guide orient="horz" pos="2949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2EAAD7A-7837-4B34-8049-DB3884BD77BF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F325B6F-80F0-4353-B0CF-FFA870E693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6238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0F9601B-749E-47A9-8CDF-FFBFDA5F3D4B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0C09748-2AE6-4FD0-A02A-E2952FA58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69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9748-2AE6-4FD0-A02A-E2952FA58CC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9748-2AE6-4FD0-A02A-E2952FA58CC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A254-6659-490B-A9D4-F9791C13A25B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8FC9-37DB-47F4-83B5-AB834FD2FA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1E94-2078-44DF-A586-4ECBFA1E2C9B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8FC9-37DB-47F4-83B5-AB834FD2FA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FE01-565D-4075-831F-566A9D633F8A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8FC9-37DB-47F4-83B5-AB834FD2FA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9C8D-5148-4EAE-B8B5-39B7B8331C63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8FC9-37DB-47F4-83B5-AB834FD2FA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9D08-3EC0-4ACA-B0EE-3B2DB48C5910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8FC9-37DB-47F4-83B5-AB834FD2FA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274A-7162-4461-94BB-5C8CEADCE4D1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8FC9-37DB-47F4-83B5-AB834FD2FA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58CC-F773-4D38-8F89-88E51DFA20EB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8FC9-37DB-47F4-83B5-AB834FD2FA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A02B-AB26-4AC5-9E74-A50A7C0F7B09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8FC9-37DB-47F4-83B5-AB834FD2FA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1DA5-E8EE-4573-854C-5065B62CEDED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8FC9-37DB-47F4-83B5-AB834FD2FA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3320-FAAA-4A9D-8CEC-48A83A5BB286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8FC9-37DB-47F4-83B5-AB834FD2FA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C3E-BB3B-435B-8E9C-4417B3AFC403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898FC9-37DB-47F4-83B5-AB834FD2FA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EBC333-838B-4D99-AC7F-BC7230F76D7C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898FC9-37DB-47F4-83B5-AB834FD2FA3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83" y="0"/>
            <a:ext cx="1670830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851648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How to Independently Publish an Anthology</a:t>
            </a:r>
            <a:br>
              <a:rPr lang="en-US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</a:rPr>
              <a:t>(or novel, or anything else)</a:t>
            </a:r>
            <a:endParaRPr lang="en-US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4648200"/>
            <a:ext cx="533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Presented by</a:t>
            </a:r>
          </a:p>
          <a:p>
            <a:pPr algn="ctr"/>
            <a:r>
              <a:rPr lang="en-US" sz="2400" b="1" dirty="0" smtClean="0"/>
              <a:t>Jim Tritten  and Patricia Walkow</a:t>
            </a:r>
          </a:p>
          <a:p>
            <a:pPr algn="ctr"/>
            <a:r>
              <a:rPr lang="en-US" sz="2400" b="1" dirty="0" smtClean="0"/>
              <a:t>The Corrales Writing Group</a:t>
            </a:r>
          </a:p>
          <a:p>
            <a:pPr algn="ctr"/>
            <a:endParaRPr lang="en-US" sz="24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667000" y="6356350"/>
            <a:ext cx="3657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Copyright © Corrales Writing Group LLC, 2014,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9624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12954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More about Competencies</a:t>
            </a:r>
            <a:endParaRPr lang="en-US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670830" cy="1676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24384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Not </a:t>
            </a:r>
            <a:r>
              <a:rPr lang="en-US" sz="2000" dirty="0" smtClean="0"/>
              <a:t>all authors need the exact same </a:t>
            </a:r>
            <a:r>
              <a:rPr lang="en-US" sz="2000" u="sng" dirty="0" smtClean="0"/>
              <a:t>level</a:t>
            </a:r>
            <a:r>
              <a:rPr lang="en-US" sz="2000" dirty="0" smtClean="0"/>
              <a:t> of </a:t>
            </a:r>
            <a:r>
              <a:rPr lang="en-US" sz="2000" dirty="0" smtClean="0"/>
              <a:t>competencies,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although they </a:t>
            </a:r>
            <a:r>
              <a:rPr lang="en-US" sz="2000" b="1" dirty="0" smtClean="0"/>
              <a:t>do need </a:t>
            </a:r>
            <a:r>
              <a:rPr lang="en-US" sz="2000" dirty="0" smtClean="0"/>
              <a:t>to have the same </a:t>
            </a:r>
            <a:r>
              <a:rPr lang="en-US" sz="2000" u="sng" dirty="0" smtClean="0"/>
              <a:t>kind</a:t>
            </a:r>
            <a:r>
              <a:rPr lang="en-US" sz="2000" dirty="0" smtClean="0"/>
              <a:t> of competencies (using a 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word-processing program, for example. Some will be better at it than 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others).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One </a:t>
            </a:r>
            <a:r>
              <a:rPr lang="en-US" sz="2000" dirty="0" smtClean="0"/>
              <a:t>or two in a group should be very comfortable </a:t>
            </a:r>
            <a:r>
              <a:rPr lang="en-US" sz="2000" dirty="0" smtClean="0"/>
              <a:t>with</a:t>
            </a:r>
          </a:p>
          <a:p>
            <a:r>
              <a:rPr lang="en-US" sz="2000" dirty="0" smtClean="0"/>
              <a:t>   </a:t>
            </a:r>
            <a:r>
              <a:rPr lang="en-US" sz="2000" dirty="0" smtClean="0"/>
              <a:t>software </a:t>
            </a:r>
            <a:r>
              <a:rPr lang="en-US" sz="2000" dirty="0" smtClean="0"/>
              <a:t>and computers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Otherwise</a:t>
            </a:r>
            <a:r>
              <a:rPr lang="en-US" sz="2000" dirty="0" smtClean="0"/>
              <a:t>, there is another option, called “Hiring an Expert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581400"/>
            <a:ext cx="13290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952999"/>
            <a:ext cx="990600" cy="139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Publishing Options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Publishers - unrealistic</a:t>
            </a:r>
          </a:p>
          <a:p>
            <a:r>
              <a:rPr lang="en-US" dirty="0" smtClean="0"/>
              <a:t>Subsidy Press [e.g. Arcadia] – unexpected costs and obligations</a:t>
            </a:r>
          </a:p>
          <a:p>
            <a:r>
              <a:rPr lang="en-US" dirty="0" smtClean="0"/>
              <a:t>Independent Publishing [Indie] - affordable</a:t>
            </a:r>
          </a:p>
          <a:p>
            <a:endParaRPr lang="en-US" dirty="0"/>
          </a:p>
          <a:p>
            <a:r>
              <a:rPr lang="en-US" dirty="0" smtClean="0"/>
              <a:t>Print version - affordable</a:t>
            </a:r>
          </a:p>
          <a:p>
            <a:r>
              <a:rPr lang="en-US" dirty="0" smtClean="0"/>
              <a:t>Electronic [Kindle] - affordable</a:t>
            </a:r>
          </a:p>
          <a:p>
            <a:r>
              <a:rPr lang="en-US" dirty="0" smtClean="0"/>
              <a:t>Audio – expensive even if </a:t>
            </a:r>
            <a:r>
              <a:rPr lang="en-US" dirty="0" smtClean="0"/>
              <a:t>you try </a:t>
            </a:r>
            <a:r>
              <a:rPr lang="en-US" dirty="0" smtClean="0"/>
              <a:t>it yourself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862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pic>
        <p:nvPicPr>
          <p:cNvPr id="6" name="Picture 5" descr="C:\Users\Pat\AppData\Local\Microsoft\Windows\Temporary Internet Files\Content.IE5\OW467U9V\MP9004307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0" y="0"/>
            <a:ext cx="1295400" cy="1295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67083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07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85648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Publishing [Indie]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C:\Users\Pat\AppData\Local\Microsoft\Windows\Temporary Internet Files\Content.IE5\OW467U9V\MP9004307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0" y="0"/>
            <a:ext cx="1295400" cy="1295400"/>
          </a:xfrm>
          <a:prstGeom prst="rect">
            <a:avLst/>
          </a:prstGeom>
          <a:noFill/>
        </p:spPr>
      </p:pic>
      <p:pic>
        <p:nvPicPr>
          <p:cNvPr id="1028" name="Picture 4" descr="C:\Users\Pat\AppData\Local\Microsoft\Windows\Temporary Internet Files\Content.IE5\GUG4EVGN\MC9001567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133600"/>
            <a:ext cx="4495799" cy="4196533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4196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67083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749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6400800" cy="3246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Vendor Process</a:t>
            </a:r>
          </a:p>
          <a:p>
            <a:r>
              <a:rPr lang="en-US" sz="2400" dirty="0"/>
              <a:t>Picking a Vendor</a:t>
            </a:r>
          </a:p>
          <a:p>
            <a:pPr lvl="1"/>
            <a:r>
              <a:rPr lang="en-US" sz="2200" dirty="0" smtClean="0"/>
              <a:t>CreateSpace</a:t>
            </a:r>
            <a:endParaRPr lang="en-US" sz="2400" dirty="0" smtClean="0"/>
          </a:p>
          <a:p>
            <a:r>
              <a:rPr lang="en-US" sz="2400" dirty="0" smtClean="0"/>
              <a:t>Metadata</a:t>
            </a:r>
          </a:p>
          <a:p>
            <a:r>
              <a:rPr lang="en-US" sz="2400" dirty="0"/>
              <a:t>Cover Selection</a:t>
            </a:r>
          </a:p>
          <a:p>
            <a:r>
              <a:rPr lang="en-US" sz="2400" dirty="0" smtClean="0"/>
              <a:t>Front Matter</a:t>
            </a:r>
          </a:p>
          <a:p>
            <a:r>
              <a:rPr lang="en-US" sz="2400" dirty="0" smtClean="0"/>
              <a:t>Review Process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C:\Users\Pat\AppData\Local\Microsoft\Windows\Temporary Internet Files\Content.IE5\OW467U9V\MP9004307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0" y="0"/>
            <a:ext cx="1295400" cy="1295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148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670830" cy="16764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Indie Publishing Process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49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Picking a Vendor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/>
          <a:lstStyle/>
          <a:p>
            <a:r>
              <a:rPr lang="en-US" dirty="0" smtClean="0"/>
              <a:t>Many  vendors are in the marketplace. Analyze which is best for your situation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Blurb, CreateSpace, Lulu, Xlibris</a:t>
            </a:r>
          </a:p>
          <a:p>
            <a:pPr lvl="2"/>
            <a:r>
              <a:rPr lang="en-US" dirty="0" smtClean="0"/>
              <a:t>Different vendors have different rules</a:t>
            </a:r>
          </a:p>
          <a:p>
            <a:pPr lvl="2"/>
            <a:r>
              <a:rPr lang="en-US" dirty="0" smtClean="0"/>
              <a:t>Differences in cost</a:t>
            </a:r>
          </a:p>
          <a:p>
            <a:pPr lvl="2"/>
            <a:r>
              <a:rPr lang="en-US" dirty="0" smtClean="0"/>
              <a:t>Differences in requirements for book length, often 20-800 pages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C:\Users\Pat\AppData\Local\Microsoft\Windows\Temporary Internet Files\Content.IE5\OW467U9V\MP9004307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0" y="0"/>
            <a:ext cx="1295400" cy="1295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9624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67083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Vendor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r>
              <a:rPr lang="en-US" dirty="0" smtClean="0"/>
              <a:t>Who can print my book?</a:t>
            </a:r>
          </a:p>
          <a:p>
            <a:pPr lvl="1"/>
            <a:r>
              <a:rPr lang="en-US" dirty="0" smtClean="0"/>
              <a:t>What can they do for me?</a:t>
            </a:r>
          </a:p>
          <a:p>
            <a:r>
              <a:rPr lang="en-US" dirty="0" smtClean="0"/>
              <a:t>What do they want from me?</a:t>
            </a:r>
          </a:p>
          <a:p>
            <a:pPr lvl="1"/>
            <a:r>
              <a:rPr lang="en-US" dirty="0" smtClean="0"/>
              <a:t>Front matter</a:t>
            </a:r>
          </a:p>
          <a:p>
            <a:pPr lvl="1"/>
            <a:r>
              <a:rPr lang="en-US" dirty="0" smtClean="0"/>
              <a:t>Manuscript</a:t>
            </a:r>
          </a:p>
          <a:p>
            <a:pPr lvl="1"/>
            <a:r>
              <a:rPr lang="en-US" dirty="0" smtClean="0"/>
              <a:t>Proofing and timing</a:t>
            </a:r>
          </a:p>
          <a:p>
            <a:r>
              <a:rPr lang="en-US" dirty="0" smtClean="0"/>
              <a:t>How much does a finished book cost to be shipped to me?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148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pic>
        <p:nvPicPr>
          <p:cNvPr id="6" name="Picture 5" descr="C:\Users\Pat\AppData\Local\Microsoft\Windows\Temporary Internet Files\Content.IE5\OW467U9V\MP9004307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0" y="0"/>
            <a:ext cx="1295400" cy="1295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67083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61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772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CreateSpace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Pat\AppData\Local\Microsoft\Windows\Temporary Internet Files\Content.IE5\OW467U9V\MP9004307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0" y="0"/>
            <a:ext cx="1295400" cy="1295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148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133600"/>
            <a:ext cx="7467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Corrales Writing Group chose CreateSpace, an online tool for creating a book.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Easy to use – steps the author through the process of</a:t>
            </a:r>
          </a:p>
          <a:p>
            <a:r>
              <a:rPr lang="en-US" sz="2400" dirty="0" smtClean="0"/>
              <a:t>    creating a book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Free unless you order proof copies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Good </a:t>
            </a:r>
            <a:r>
              <a:rPr lang="en-US" sz="2400" dirty="0" smtClean="0"/>
              <a:t>options  – </a:t>
            </a:r>
            <a:r>
              <a:rPr lang="en-US" sz="2400" dirty="0" smtClean="0"/>
              <a:t>color vs. b&amp;w, </a:t>
            </a:r>
            <a:r>
              <a:rPr lang="en-US" sz="2400" dirty="0" smtClean="0"/>
              <a:t>paper choice</a:t>
            </a:r>
            <a:endParaRPr lang="en-US" sz="2400" dirty="0" smtClean="0"/>
          </a:p>
          <a:p>
            <a:r>
              <a:rPr lang="en-US" sz="2400" dirty="0" smtClean="0"/>
              <a:t>     choices, size choices, cover options, distribution</a:t>
            </a:r>
          </a:p>
          <a:p>
            <a:r>
              <a:rPr lang="en-US" sz="2400" dirty="0" smtClean="0"/>
              <a:t>     channels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Totally integrated with Kindle Direct Publishing (KDP) and Amazon.com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67083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772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CreateSpace Opening Screen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Pat\AppData\Local\Microsoft\Windows\Temporary Internet Files\Content.IE5\OW467U9V\MP9004307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0" y="0"/>
            <a:ext cx="1295400" cy="1295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910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7924800" cy="479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83" y="0"/>
            <a:ext cx="167083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772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CreateSpace Set Up Screen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Pat\AppData\Local\Microsoft\Windows\Temporary Internet Files\Content.IE5\OW467U9V\MP9004307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0" y="0"/>
            <a:ext cx="1295400" cy="1295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4196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83052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67083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7467600" cy="609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CreateSpace Project Homepage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Pat\AppData\Local\Microsoft\Windows\Temporary Internet Files\Content.IE5\OW467U9V\MP9004307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0" y="0"/>
            <a:ext cx="1295400" cy="1295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2672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68" y="1676400"/>
            <a:ext cx="8317832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67083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83" y="0"/>
            <a:ext cx="1670830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851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What is an Anthology? 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352800"/>
            <a:ext cx="685800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u="sng" dirty="0" smtClean="0">
                <a:solidFill>
                  <a:schemeClr val="bg1"/>
                </a:solidFill>
              </a:rPr>
              <a:t>Definition:</a:t>
            </a:r>
          </a:p>
          <a:p>
            <a:pPr algn="l"/>
            <a:endParaRPr lang="en-US" u="sng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</a:rPr>
              <a:t>An anthology is a collection of work published as </a:t>
            </a:r>
            <a:r>
              <a:rPr lang="en-US" dirty="0" smtClean="0">
                <a:solidFill>
                  <a:schemeClr val="bg1"/>
                </a:solidFill>
              </a:rPr>
              <a:t>a single </a:t>
            </a:r>
            <a:r>
              <a:rPr lang="en-US" dirty="0" smtClean="0">
                <a:solidFill>
                  <a:schemeClr val="bg1"/>
                </a:solidFill>
              </a:rPr>
              <a:t>entity.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667000" y="6356350"/>
            <a:ext cx="43434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Copyright © Corrales Writing Group LLC, 2014,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27650" name="Picture 2" descr="Image result for boo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95600"/>
            <a:ext cx="152400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at\AppData\Local\Microsoft\Windows\Temporary Internet Files\Content.IE5\UCI0JKRD\MC9004382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95600"/>
            <a:ext cx="3849245" cy="311414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04851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Metadata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Pat\AppData\Local\Microsoft\Windows\Temporary Internet Files\Content.IE5\OW467U9V\MP90043072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0" y="0"/>
            <a:ext cx="1219200" cy="1219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1981200"/>
            <a:ext cx="891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Metadata</a:t>
            </a:r>
          </a:p>
          <a:p>
            <a:pPr lvl="1"/>
            <a:r>
              <a:rPr lang="en-US" sz="3200" dirty="0" smtClean="0"/>
              <a:t>  Metadata are keywords that make it possible</a:t>
            </a:r>
          </a:p>
          <a:p>
            <a:pPr lvl="1"/>
            <a:r>
              <a:rPr lang="en-US" sz="3200" dirty="0" smtClean="0"/>
              <a:t>  for someone to search for your book online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Drives those automatic</a:t>
            </a:r>
          </a:p>
          <a:p>
            <a:pPr lvl="1"/>
            <a:r>
              <a:rPr lang="en-US" sz="3200" dirty="0" smtClean="0"/>
              <a:t>“we think you’d like…”</a:t>
            </a:r>
          </a:p>
          <a:p>
            <a:pPr lvl="1"/>
            <a:r>
              <a:rPr lang="en-US" sz="3200" dirty="0"/>
              <a:t>a</a:t>
            </a:r>
            <a:r>
              <a:rPr lang="en-US" sz="3200" dirty="0" smtClean="0"/>
              <a:t>t the bottom of your</a:t>
            </a:r>
          </a:p>
          <a:p>
            <a:pPr lvl="1"/>
            <a:r>
              <a:rPr lang="en-US" sz="3200" dirty="0" smtClean="0"/>
              <a:t>Amazon page</a:t>
            </a:r>
          </a:p>
          <a:p>
            <a:pPr lvl="1"/>
            <a:r>
              <a:rPr lang="en-US" sz="3200" dirty="0" smtClean="0"/>
              <a:t>    </a:t>
            </a:r>
          </a:p>
          <a:p>
            <a:pPr lvl="1"/>
            <a:r>
              <a:rPr lang="en-US" sz="3200" dirty="0" smtClean="0"/>
              <a:t>   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9624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67083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765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 Selection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Pat\AppData\Local\Microsoft\Windows\Temporary Internet Files\Content.IE5\OW467U9V\MP9004307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0" y="0"/>
            <a:ext cx="1295400" cy="1295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43000" y="2514600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Pick a high definition photo that will wrap</a:t>
            </a:r>
          </a:p>
          <a:p>
            <a:r>
              <a:rPr lang="en-US" sz="2000" dirty="0" smtClean="0"/>
              <a:t>   around front and back cover</a:t>
            </a:r>
          </a:p>
          <a:p>
            <a:r>
              <a:rPr lang="en-US" sz="200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Use vendor-supplied cover templates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Create </a:t>
            </a:r>
            <a:r>
              <a:rPr lang="en-US" sz="2000" dirty="0" smtClean="0"/>
              <a:t>a custom cover using the vendor’s </a:t>
            </a:r>
          </a:p>
          <a:p>
            <a:r>
              <a:rPr lang="en-US" sz="2000" dirty="0" smtClean="0"/>
              <a:t>   customizable template 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2057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Cover Selection</a:t>
            </a:r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9624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pic>
        <p:nvPicPr>
          <p:cNvPr id="11266" name="Picture 2" descr="C:\Users\Pat\AppData\Local\Microsoft\Windows\Temporary Internet Files\Content.IE5\GUG4EVGN\MC9003517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0134" y="1295400"/>
            <a:ext cx="2622176" cy="29718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 rot="20904447">
            <a:off x="6807922" y="1457848"/>
            <a:ext cx="1815867" cy="19611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20996666">
            <a:off x="6602501" y="1853387"/>
            <a:ext cx="212206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Image &amp; Title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67083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09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 Matter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Pat\AppData\Local\Microsoft\Windows\Temporary Internet Files\Content.IE5\OW467U9V\MP9004307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0" y="0"/>
            <a:ext cx="1219200" cy="1219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38200" y="2667000"/>
            <a:ext cx="75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Copyright your work to protect it from plagiarism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What to include in the copyright information  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  copyright symbol, name, date, and appropriate text</a:t>
            </a:r>
          </a:p>
          <a:p>
            <a:pPr lvl="2"/>
            <a:r>
              <a:rPr lang="en-US" sz="2000" dirty="0" smtClean="0"/>
              <a:t>    about ownership of the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You can also file with the Library of Congress 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16002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Copyrighting        </a:t>
            </a:r>
            <a:r>
              <a:rPr lang="en-US" sz="7200" dirty="0" smtClean="0"/>
              <a:t>©</a:t>
            </a:r>
            <a:endParaRPr lang="en-US" sz="72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4419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ISBN / ASIN Numbers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50292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Assigns a unique ID to the book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Required by Amazon, libraries, and bookstores</a:t>
            </a:r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910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83" y="0"/>
            <a:ext cx="167083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01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Process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You can review a paper book online.</a:t>
            </a:r>
          </a:p>
          <a:p>
            <a:r>
              <a:rPr lang="en-US" dirty="0" smtClean="0"/>
              <a:t>DO NOT assume what you see on the screen is exactly what will print.</a:t>
            </a:r>
          </a:p>
          <a:p>
            <a:r>
              <a:rPr lang="en-US" dirty="0" smtClean="0"/>
              <a:t>Upload color photos but make sure first they will print well in black &amp; white.</a:t>
            </a:r>
          </a:p>
          <a:p>
            <a:r>
              <a:rPr lang="en-US" dirty="0" smtClean="0"/>
              <a:t>You can order paper proof copies at a modest cost.</a:t>
            </a:r>
            <a:endParaRPr lang="en-US" dirty="0"/>
          </a:p>
          <a:p>
            <a:r>
              <a:rPr lang="en-US" dirty="0" smtClean="0"/>
              <a:t>You must review an e-book online. And you must review it in all possible formats.</a:t>
            </a:r>
            <a:endParaRPr lang="en-US" dirty="0"/>
          </a:p>
        </p:txBody>
      </p:sp>
      <p:pic>
        <p:nvPicPr>
          <p:cNvPr id="4" name="Picture 3" descr="C:\Users\Pat\AppData\Local\Microsoft\Windows\Temporary Internet Files\Content.IE5\OW467U9V\MP9004307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0" y="0"/>
            <a:ext cx="1295400" cy="1295400"/>
          </a:xfrm>
          <a:prstGeom prst="rect">
            <a:avLst/>
          </a:prstGeom>
          <a:noFill/>
        </p:spPr>
      </p:pic>
      <p:pic>
        <p:nvPicPr>
          <p:cNvPr id="5" name="Picture 2" descr="C:\Users\Pat\AppData\Local\Microsoft\Windows\Temporary Internet Files\Content.IE5\UCI0JKRD\MC90043820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"/>
            <a:ext cx="1828800" cy="147955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910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83" y="0"/>
            <a:ext cx="167083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31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04851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 Comments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Pat\AppData\Local\Microsoft\Windows\Temporary Internet Files\Content.IE5\OW467U9V\MP9004307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0" y="0"/>
            <a:ext cx="1219200" cy="1219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1828800"/>
            <a:ext cx="8153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Indie-publishing GUARANTEES publication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Indie-publishing levels the playing field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No more rejection slips!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9624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pic>
        <p:nvPicPr>
          <p:cNvPr id="6147" name="Picture 3" descr="C:\Users\Pat\AppData\Local\Microsoft\Windows\Temporary Internet Files\Content.IE5\GUG4EVGN\MC9000788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133600"/>
            <a:ext cx="2438400" cy="2707520"/>
          </a:xfrm>
          <a:prstGeom prst="rect">
            <a:avLst/>
          </a:prstGeom>
          <a:noFill/>
        </p:spPr>
      </p:pic>
      <p:cxnSp>
        <p:nvCxnSpPr>
          <p:cNvPr id="13" name="Curved Connector 12"/>
          <p:cNvCxnSpPr/>
          <p:nvPr/>
        </p:nvCxnSpPr>
        <p:spPr>
          <a:xfrm>
            <a:off x="3733800" y="2743200"/>
            <a:ext cx="2971800" cy="914400"/>
          </a:xfrm>
          <a:prstGeom prst="curvedConnector3">
            <a:avLst>
              <a:gd name="adj1" fmla="val 50000"/>
            </a:avLst>
          </a:prstGeom>
          <a:ln w="7620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38862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Choose a model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</a:t>
            </a:r>
            <a:r>
              <a:rPr lang="en-US" sz="2000" dirty="0"/>
              <a:t>W</a:t>
            </a:r>
            <a:r>
              <a:rPr lang="en-US" sz="2000" dirty="0" smtClean="0"/>
              <a:t>e chose geographic commonality for our anthology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Leave a legacy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Financial viability can be achieved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AND………………………………………………………………</a:t>
            </a:r>
            <a:endParaRPr lang="en-US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83" y="0"/>
            <a:ext cx="167083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52600" y="609600"/>
            <a:ext cx="5029200" cy="518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:\Users\Pat\AppData\Local\Microsoft\Windows\Temporary Internet Files\Content.IE5\OW467U9V\MP90043072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0" y="0"/>
            <a:ext cx="1143000" cy="1143000"/>
          </a:xfrm>
          <a:prstGeom prst="rect">
            <a:avLst/>
          </a:prstGeom>
          <a:noFill/>
        </p:spPr>
      </p:pic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862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pic>
        <p:nvPicPr>
          <p:cNvPr id="3080" name="Picture 8" descr="C:\Users\Pat\AppData\Local\Microsoft\Windows\Temporary Internet Files\Content.IE5\UCI0JKRD\MC90043381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838200"/>
            <a:ext cx="5181600" cy="518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1752600" y="685800"/>
            <a:ext cx="4953000" cy="502920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943600" y="4495800"/>
            <a:ext cx="29084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Don’t be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Afraid!!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83" y="0"/>
            <a:ext cx="167083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0" y="1143000"/>
            <a:ext cx="6781800" cy="502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:\Users\Pat\AppData\Local\Microsoft\Windows\Temporary Internet Files\Content.IE5\OW467U9V\MP90043072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0" y="0"/>
            <a:ext cx="1143000" cy="1143000"/>
          </a:xfrm>
          <a:prstGeom prst="rect">
            <a:avLst/>
          </a:prstGeom>
          <a:noFill/>
        </p:spPr>
      </p:pic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910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pic>
        <p:nvPicPr>
          <p:cNvPr id="11" name="Picture 5" descr="C:\Users\Pat\AppData\Local\Microsoft\Windows\Temporary Internet Files\Content.IE5\OW467U9V\MC90044042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066800"/>
            <a:ext cx="5798792" cy="478110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419600" y="1066800"/>
            <a:ext cx="426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QUESTIONS ??????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365117" y="49969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MY BOOK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83" y="0"/>
            <a:ext cx="167083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9624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670830" cy="167640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1600200"/>
            <a:ext cx="7851648" cy="1143000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Common </a:t>
            </a:r>
            <a:r>
              <a:rPr lang="en-US" sz="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Models </a:t>
            </a:r>
            <a:r>
              <a:rPr lang="en-US" sz="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of Anthologies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09600" y="3352800"/>
          <a:ext cx="7696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/>
                <a:gridCol w="2565400"/>
                <a:gridCol w="256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Topics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</a:t>
                      </a:r>
                      <a:r>
                        <a:rPr lang="en-US" dirty="0" smtClean="0"/>
                        <a:t>AUTHORS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Topic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Topics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0386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670830" cy="16764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1600200"/>
            <a:ext cx="7851648" cy="11430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Single </a:t>
            </a:r>
            <a:r>
              <a:rPr lang="en-US" sz="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Author Model</a:t>
            </a:r>
            <a:endParaRPr lang="en-US" sz="5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22860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u="sng" dirty="0" smtClean="0"/>
              <a:t>Single Topic - Cats</a:t>
            </a:r>
            <a:endParaRPr lang="en-US" u="sng" dirty="0" smtClean="0"/>
          </a:p>
          <a:p>
            <a:pPr algn="ctr"/>
            <a:r>
              <a:rPr lang="en-US" dirty="0" smtClean="0"/>
              <a:t>Cat story 1</a:t>
            </a:r>
          </a:p>
          <a:p>
            <a:pPr algn="ctr"/>
            <a:r>
              <a:rPr lang="en-US" dirty="0" smtClean="0"/>
              <a:t>Cat story 2</a:t>
            </a:r>
          </a:p>
          <a:p>
            <a:pPr algn="ctr"/>
            <a:r>
              <a:rPr lang="en-US" dirty="0" smtClean="0"/>
              <a:t>Cat story 3</a:t>
            </a:r>
          </a:p>
          <a:p>
            <a:pPr algn="ctr"/>
            <a:r>
              <a:rPr lang="en-US" dirty="0" smtClean="0"/>
              <a:t> </a:t>
            </a:r>
            <a:r>
              <a:rPr lang="en-US" dirty="0" smtClean="0"/>
              <a:t> Cat story 15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4343400"/>
            <a:ext cx="487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u="sng" dirty="0" smtClean="0"/>
              <a:t>Mixed Anthology – Multiple topics</a:t>
            </a:r>
            <a:endParaRPr lang="en-US" u="sng" dirty="0" smtClean="0"/>
          </a:p>
          <a:p>
            <a:pPr algn="ctr"/>
            <a:r>
              <a:rPr lang="en-US" dirty="0" smtClean="0"/>
              <a:t>Memoir  1</a:t>
            </a:r>
          </a:p>
          <a:p>
            <a:pPr algn="ctr"/>
            <a:r>
              <a:rPr lang="en-US" dirty="0" smtClean="0"/>
              <a:t>Fiction story </a:t>
            </a:r>
            <a:r>
              <a:rPr lang="en-US" dirty="0" smtClean="0"/>
              <a:t>1</a:t>
            </a:r>
            <a:endParaRPr lang="en-US" dirty="0" smtClean="0"/>
          </a:p>
          <a:p>
            <a:pPr algn="ctr"/>
            <a:r>
              <a:rPr lang="en-US" dirty="0" smtClean="0"/>
              <a:t>Pet Story </a:t>
            </a:r>
            <a:r>
              <a:rPr lang="en-US" dirty="0" smtClean="0"/>
              <a:t>1</a:t>
            </a:r>
          </a:p>
          <a:p>
            <a:pPr algn="ctr"/>
            <a:r>
              <a:rPr lang="en-US" dirty="0" smtClean="0"/>
              <a:t>Fiction story 2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2286000"/>
            <a:ext cx="23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u="sng" dirty="0" smtClean="0"/>
              <a:t>Single Topic -  Pets</a:t>
            </a:r>
            <a:endParaRPr lang="en-US" u="sng" dirty="0" smtClean="0"/>
          </a:p>
          <a:p>
            <a:pPr algn="ctr"/>
            <a:r>
              <a:rPr lang="en-US" dirty="0" smtClean="0"/>
              <a:t>Cat story </a:t>
            </a:r>
            <a:r>
              <a:rPr lang="en-US" dirty="0" smtClean="0"/>
              <a:t>1</a:t>
            </a:r>
          </a:p>
          <a:p>
            <a:pPr algn="ctr"/>
            <a:r>
              <a:rPr lang="en-US" dirty="0" smtClean="0"/>
              <a:t>Cat story </a:t>
            </a:r>
            <a:r>
              <a:rPr lang="en-US" dirty="0" smtClean="0"/>
              <a:t>2</a:t>
            </a:r>
            <a:endParaRPr lang="en-US" dirty="0" smtClean="0"/>
          </a:p>
          <a:p>
            <a:pPr algn="ctr"/>
            <a:r>
              <a:rPr lang="en-US" dirty="0" smtClean="0"/>
              <a:t>Dog story 1</a:t>
            </a:r>
          </a:p>
          <a:p>
            <a:pPr algn="ctr"/>
            <a:r>
              <a:rPr lang="en-US" dirty="0" smtClean="0"/>
              <a:t>Bird story 1</a:t>
            </a:r>
          </a:p>
          <a:p>
            <a:pPr algn="ctr"/>
            <a:r>
              <a:rPr lang="en-US" dirty="0" smtClean="0"/>
              <a:t>Horse story 1</a:t>
            </a:r>
            <a:endParaRPr lang="en-US" dirty="0"/>
          </a:p>
        </p:txBody>
      </p:sp>
      <p:pic>
        <p:nvPicPr>
          <p:cNvPr id="13" name="Picture 5" descr="C:\Users\Pat\AppData\Local\Microsoft\Windows\Temporary Internet Files\Content.IE5\OW467U9V\MC9004404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1732330" cy="1428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9624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670830" cy="16764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66800" y="1295400"/>
            <a:ext cx="7851648" cy="11430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Multiple </a:t>
            </a:r>
            <a:r>
              <a:rPr lang="en-US" sz="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Author Model</a:t>
            </a:r>
            <a:endParaRPr lang="en-US" sz="5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21336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u="sng" dirty="0" smtClean="0"/>
              <a:t>Single Topic - Cats</a:t>
            </a:r>
            <a:endParaRPr lang="en-US" u="sng" dirty="0" smtClean="0"/>
          </a:p>
          <a:p>
            <a:pPr algn="ctr"/>
            <a:r>
              <a:rPr lang="en-US" dirty="0" smtClean="0"/>
              <a:t>Cat story 1</a:t>
            </a:r>
          </a:p>
          <a:p>
            <a:pPr algn="ctr"/>
            <a:r>
              <a:rPr lang="en-US" dirty="0" smtClean="0"/>
              <a:t>Cat story 2</a:t>
            </a:r>
          </a:p>
          <a:p>
            <a:pPr algn="ctr"/>
            <a:r>
              <a:rPr lang="en-US" dirty="0" smtClean="0"/>
              <a:t>Cat story 3</a:t>
            </a:r>
          </a:p>
          <a:p>
            <a:pPr algn="ctr"/>
            <a:r>
              <a:rPr lang="en-US" dirty="0" smtClean="0"/>
              <a:t>Cat story </a:t>
            </a: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40386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u="sng" dirty="0" smtClean="0"/>
              <a:t>Mixed Anthology – multiple topics</a:t>
            </a:r>
            <a:endParaRPr lang="en-US" u="sng" dirty="0" smtClean="0"/>
          </a:p>
          <a:p>
            <a:pPr algn="ctr"/>
            <a:r>
              <a:rPr lang="en-US" dirty="0" smtClean="0"/>
              <a:t>Memoir  1</a:t>
            </a:r>
          </a:p>
          <a:p>
            <a:pPr algn="ctr"/>
            <a:r>
              <a:rPr lang="en-US" dirty="0" smtClean="0"/>
              <a:t>Fiction story </a:t>
            </a:r>
            <a:r>
              <a:rPr lang="en-US" dirty="0" smtClean="0"/>
              <a:t>1</a:t>
            </a:r>
            <a:endParaRPr lang="en-US" dirty="0" smtClean="0"/>
          </a:p>
          <a:p>
            <a:pPr algn="ctr"/>
            <a:r>
              <a:rPr lang="en-US" dirty="0" smtClean="0"/>
              <a:t>Pet Story </a:t>
            </a:r>
            <a:r>
              <a:rPr lang="en-US" dirty="0" smtClean="0"/>
              <a:t>1</a:t>
            </a:r>
          </a:p>
          <a:p>
            <a:pPr algn="ctr"/>
            <a:r>
              <a:rPr lang="en-US" dirty="0" smtClean="0"/>
              <a:t>Fiction Story 2</a:t>
            </a:r>
          </a:p>
          <a:p>
            <a:pPr algn="ctr"/>
            <a:r>
              <a:rPr lang="en-US" dirty="0" smtClean="0"/>
              <a:t>Author biographies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2133600"/>
            <a:ext cx="23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u="sng" dirty="0" smtClean="0"/>
              <a:t>Single Topic - Pets</a:t>
            </a:r>
            <a:endParaRPr lang="en-US" u="sng" dirty="0" smtClean="0"/>
          </a:p>
          <a:p>
            <a:pPr algn="ctr"/>
            <a:r>
              <a:rPr lang="en-US" dirty="0" smtClean="0"/>
              <a:t>Cat story </a:t>
            </a:r>
            <a:r>
              <a:rPr lang="en-US" dirty="0" smtClean="0"/>
              <a:t>1</a:t>
            </a:r>
          </a:p>
          <a:p>
            <a:pPr algn="ctr"/>
            <a:r>
              <a:rPr lang="en-US" dirty="0" smtClean="0"/>
              <a:t>Cat story 2</a:t>
            </a:r>
            <a:endParaRPr lang="en-US" dirty="0" smtClean="0"/>
          </a:p>
          <a:p>
            <a:pPr algn="ctr"/>
            <a:r>
              <a:rPr lang="en-US" dirty="0" smtClean="0"/>
              <a:t>Dog story 1</a:t>
            </a:r>
          </a:p>
          <a:p>
            <a:pPr algn="ctr"/>
            <a:r>
              <a:rPr lang="en-US" dirty="0" smtClean="0"/>
              <a:t>Bird story 1</a:t>
            </a:r>
          </a:p>
          <a:p>
            <a:pPr algn="ctr"/>
            <a:r>
              <a:rPr lang="en-US" dirty="0" smtClean="0"/>
              <a:t>Horse story 1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81000" y="2743200"/>
            <a:ext cx="2124652" cy="1961707"/>
            <a:chOff x="533400" y="2895600"/>
            <a:chExt cx="2124652" cy="1961707"/>
          </a:xfrm>
        </p:grpSpPr>
        <p:grpSp>
          <p:nvGrpSpPr>
            <p:cNvPr id="17" name="Group 16"/>
            <p:cNvGrpSpPr/>
            <p:nvPr/>
          </p:nvGrpSpPr>
          <p:grpSpPr>
            <a:xfrm>
              <a:off x="533400" y="2895600"/>
              <a:ext cx="1743652" cy="1504507"/>
              <a:chOff x="533400" y="2895600"/>
              <a:chExt cx="1743652" cy="1504507"/>
            </a:xfrm>
          </p:grpSpPr>
          <p:pic>
            <p:nvPicPr>
              <p:cNvPr id="14" name="Picture 5" descr="C:\Users\Pat\AppData\Local\Microsoft\Windows\Temporary Internet Files\Content.IE5\OW467U9V\MC900440424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3400" y="2895600"/>
                <a:ext cx="1362652" cy="1123507"/>
              </a:xfrm>
              <a:prstGeom prst="rect">
                <a:avLst/>
              </a:prstGeom>
              <a:noFill/>
            </p:spPr>
          </p:pic>
          <p:pic>
            <p:nvPicPr>
              <p:cNvPr id="15" name="Picture 5" descr="C:\Users\Pat\AppData\Local\Microsoft\Windows\Temporary Internet Files\Content.IE5\OW467U9V\MC900440424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14400" y="3276600"/>
                <a:ext cx="1362652" cy="1123507"/>
              </a:xfrm>
              <a:prstGeom prst="rect">
                <a:avLst/>
              </a:prstGeom>
              <a:noFill/>
            </p:spPr>
          </p:pic>
        </p:grpSp>
        <p:pic>
          <p:nvPicPr>
            <p:cNvPr id="16" name="Picture 5" descr="C:\Users\Pat\AppData\Local\Microsoft\Windows\Temporary Internet Files\Content.IE5\OW467U9V\MC900440424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3733800"/>
              <a:ext cx="1362652" cy="112350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910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670830" cy="16764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990600"/>
            <a:ext cx="7851648" cy="11430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Standards</a:t>
            </a:r>
            <a:endParaRPr lang="en-US" sz="5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1600200"/>
            <a:ext cx="5943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dirty="0" smtClean="0"/>
              <a:t>F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O</a:t>
            </a:r>
            <a:r>
              <a:rPr lang="en-US" dirty="0" smtClean="0">
                <a:latin typeface="Algerian" pitchFamily="82" charset="0"/>
              </a:rPr>
              <a:t>N</a:t>
            </a:r>
            <a:r>
              <a:rPr lang="en-US" dirty="0" smtClean="0">
                <a:latin typeface="Arial Rounded MT Bold" pitchFamily="34" charset="0"/>
              </a:rPr>
              <a:t>T</a:t>
            </a:r>
            <a:r>
              <a:rPr lang="en-US" dirty="0" smtClean="0"/>
              <a:t> and Font </a:t>
            </a:r>
            <a:r>
              <a:rPr lang="en-US" sz="2000" dirty="0" smtClean="0"/>
              <a:t>S</a:t>
            </a:r>
            <a:r>
              <a:rPr lang="en-US" sz="900" dirty="0" smtClean="0"/>
              <a:t>I</a:t>
            </a:r>
            <a:r>
              <a:rPr lang="en-US" sz="1200" dirty="0" smtClean="0"/>
              <a:t>Z</a:t>
            </a:r>
            <a:r>
              <a:rPr lang="en-US" sz="2800" dirty="0" smtClean="0"/>
              <a:t>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Margins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Paper Size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Title format consistency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Page number consistency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Indentation consistency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Text break consistency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Photo resolution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Photo and illustration captions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Attributions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910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670830" cy="16764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838200"/>
            <a:ext cx="7851648" cy="11430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Standards, continued</a:t>
            </a:r>
            <a:endParaRPr lang="en-US" sz="5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1336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Spelling out/not spelling out numbers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How to indicate time (a.m., p.m.)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</a:t>
            </a:r>
            <a:r>
              <a:rPr lang="en-US" sz="2800" dirty="0" smtClean="0"/>
              <a:t>roper use of different kinds of dashes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Use of ellipsis    . . 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i="1" dirty="0" smtClean="0"/>
              <a:t>Corrales Writing Group Standards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i="1" dirty="0" smtClean="0"/>
              <a:t>Chicago Manual of Style</a:t>
            </a:r>
            <a:endParaRPr lang="en-US" sz="28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148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54052" y="1752600"/>
            <a:ext cx="3513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Author Model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670830" cy="1676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55981" y="1752600"/>
            <a:ext cx="3155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Author </a:t>
            </a:r>
            <a:r>
              <a:rPr lang="en-US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2362200"/>
            <a:ext cx="3429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No </a:t>
            </a:r>
            <a:r>
              <a:rPr lang="en-US" dirty="0" smtClean="0"/>
              <a:t>need to organize, </a:t>
            </a:r>
            <a:r>
              <a:rPr lang="en-US" dirty="0" smtClean="0"/>
              <a:t>verify, </a:t>
            </a:r>
            <a:r>
              <a:rPr lang="en-US" dirty="0" smtClean="0"/>
              <a:t>and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edit </a:t>
            </a:r>
            <a:r>
              <a:rPr lang="en-US" dirty="0" smtClean="0"/>
              <a:t>the work of </a:t>
            </a:r>
            <a:r>
              <a:rPr lang="en-US" dirty="0" smtClean="0"/>
              <a:t>others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Great temptation not to have</a:t>
            </a:r>
          </a:p>
          <a:p>
            <a:r>
              <a:rPr lang="en-US" dirty="0" smtClean="0"/>
              <a:t>   your  work edited and reviewed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by others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Promotes lackadaisical </a:t>
            </a:r>
          </a:p>
          <a:p>
            <a:r>
              <a:rPr lang="en-US" dirty="0" smtClean="0"/>
              <a:t>   approach  to a meeting a solid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publication date</a:t>
            </a:r>
          </a:p>
          <a:p>
            <a:pPr marL="342900" indent="-342900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Author blindness to own work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2286001"/>
            <a:ext cx="3581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Editor role needed  to manage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and review  the work of all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authors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Creation and enforcement of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a project schedule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Clear identification of roles in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the anthology review and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production process, with clear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accountabilities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Varying competency levels using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Word can create excess work for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editor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92352" y="838200"/>
            <a:ext cx="7851648" cy="914400"/>
          </a:xfrm>
          <a:prstGeom prst="rect">
            <a:avLst/>
          </a:prstGeom>
        </p:spPr>
        <p:txBody>
          <a:bodyPr vert="horz" lIns="0" rIns="0" bIns="0" anchor="b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9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Anthology Model Comparison</a:t>
            </a:r>
            <a:endParaRPr lang="en-US" sz="6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5" descr="C:\Users\Pat\AppData\Local\Microsoft\Windows\Temporary Internet Files\Content.IE5\OW467U9V\MC9004404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533400" cy="439789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4648200" y="2209800"/>
            <a:ext cx="762000" cy="1047307"/>
            <a:chOff x="533400" y="2895600"/>
            <a:chExt cx="2124652" cy="1961707"/>
          </a:xfrm>
        </p:grpSpPr>
        <p:grpSp>
          <p:nvGrpSpPr>
            <p:cNvPr id="18" name="Group 16"/>
            <p:cNvGrpSpPr/>
            <p:nvPr/>
          </p:nvGrpSpPr>
          <p:grpSpPr>
            <a:xfrm>
              <a:off x="533400" y="2895600"/>
              <a:ext cx="1743652" cy="1504507"/>
              <a:chOff x="533400" y="2895600"/>
              <a:chExt cx="1743652" cy="1504507"/>
            </a:xfrm>
          </p:grpSpPr>
          <p:pic>
            <p:nvPicPr>
              <p:cNvPr id="20" name="Picture 5" descr="C:\Users\Pat\AppData\Local\Microsoft\Windows\Temporary Internet Files\Content.IE5\OW467U9V\MC900440424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3400" y="2895600"/>
                <a:ext cx="1362652" cy="1123507"/>
              </a:xfrm>
              <a:prstGeom prst="rect">
                <a:avLst/>
              </a:prstGeom>
              <a:noFill/>
            </p:spPr>
          </p:pic>
          <p:pic>
            <p:nvPicPr>
              <p:cNvPr id="21" name="Picture 5" descr="C:\Users\Pat\AppData\Local\Microsoft\Windows\Temporary Internet Files\Content.IE5\OW467U9V\MC900440424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14400" y="3276600"/>
                <a:ext cx="1362652" cy="1123507"/>
              </a:xfrm>
              <a:prstGeom prst="rect">
                <a:avLst/>
              </a:prstGeom>
              <a:noFill/>
            </p:spPr>
          </p:pic>
        </p:grpSp>
        <p:pic>
          <p:nvPicPr>
            <p:cNvPr id="19" name="Picture 5" descr="C:\Users\Pat\AppData\Local\Microsoft\Windows\Temporary Internet Files\Content.IE5\OW467U9V\MC900440424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3733800"/>
              <a:ext cx="1362652" cy="112350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343400" cy="365125"/>
          </a:xfrm>
        </p:spPr>
        <p:txBody>
          <a:bodyPr/>
          <a:lstStyle/>
          <a:p>
            <a:r>
              <a:rPr lang="en-US" dirty="0" smtClean="0"/>
              <a:t>Copyright © Corrales Writing Group LLC, 2014, 2017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670830" cy="1676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438400" y="762000"/>
            <a:ext cx="4729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Required Competencies</a:t>
            </a:r>
            <a:endParaRPr lang="en-US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47800" y="1524000"/>
            <a:ext cx="7086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Basic Competencies for all authors in the anthology - whether it is one or more authors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6670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Medium to high </a:t>
            </a:r>
            <a:r>
              <a:rPr lang="en-US" sz="2400" dirty="0" smtClean="0"/>
              <a:t>l</a:t>
            </a:r>
            <a:r>
              <a:rPr lang="en-US" sz="2400" dirty="0" smtClean="0"/>
              <a:t>evel Competency </a:t>
            </a:r>
            <a:r>
              <a:rPr lang="en-US" sz="2400" dirty="0" smtClean="0"/>
              <a:t>in use of </a:t>
            </a:r>
            <a:r>
              <a:rPr lang="en-US" sz="2400" dirty="0" smtClean="0"/>
              <a:t>Microsoft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Word </a:t>
            </a:r>
            <a:r>
              <a:rPr lang="en-US" sz="2400" dirty="0" smtClean="0"/>
              <a:t>or some other word processor all authors in the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 group understand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Competency </a:t>
            </a:r>
            <a:r>
              <a:rPr lang="en-US" sz="2400" dirty="0" smtClean="0"/>
              <a:t>in the use of e-mail and attachments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Commitment </a:t>
            </a:r>
            <a:r>
              <a:rPr lang="en-US" sz="2400" dirty="0" smtClean="0"/>
              <a:t>to </a:t>
            </a:r>
            <a:r>
              <a:rPr lang="en-US" sz="2400" dirty="0" smtClean="0"/>
              <a:t>adhering </a:t>
            </a:r>
            <a:r>
              <a:rPr lang="en-US" sz="2400" dirty="0" smtClean="0"/>
              <a:t>to a project </a:t>
            </a:r>
            <a:r>
              <a:rPr lang="en-US" sz="2400" dirty="0" smtClean="0"/>
              <a:t>schedule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Commitment to participating in the PROOF review process</a:t>
            </a:r>
            <a:endParaRPr 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964</TotalTime>
  <Words>1276</Words>
  <Application>Microsoft Office PowerPoint</Application>
  <PresentationFormat>On-screen Show (4:3)</PresentationFormat>
  <Paragraphs>258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 How to Independently Publish an Anthology  (or novel, or anything else)</vt:lpstr>
      <vt:lpstr> What is an Anthology?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Publishing Options</vt:lpstr>
      <vt:lpstr>Independent Publishing [Indie]</vt:lpstr>
      <vt:lpstr>The Indie Publishing Process</vt:lpstr>
      <vt:lpstr>Picking a Vendor</vt:lpstr>
      <vt:lpstr>The Vendor Process</vt:lpstr>
      <vt:lpstr>CreateSpace  </vt:lpstr>
      <vt:lpstr>CreateSpace Opening Screen</vt:lpstr>
      <vt:lpstr>CreateSpace Set Up Screen</vt:lpstr>
      <vt:lpstr>CreateSpace Project Homepage</vt:lpstr>
      <vt:lpstr>Metadata</vt:lpstr>
      <vt:lpstr>Cover Selection</vt:lpstr>
      <vt:lpstr>Front Matter</vt:lpstr>
      <vt:lpstr>Review Process</vt:lpstr>
      <vt:lpstr>Closing Comments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</dc:creator>
  <cp:lastModifiedBy>Pat</cp:lastModifiedBy>
  <cp:revision>179</cp:revision>
  <dcterms:created xsi:type="dcterms:W3CDTF">2014-02-04T07:02:04Z</dcterms:created>
  <dcterms:modified xsi:type="dcterms:W3CDTF">2017-08-30T23:41:17Z</dcterms:modified>
</cp:coreProperties>
</file>